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9" r:id="rId4"/>
    <p:sldId id="260" r:id="rId5"/>
    <p:sldId id="272" r:id="rId6"/>
    <p:sldId id="262" r:id="rId7"/>
    <p:sldId id="263" r:id="rId8"/>
    <p:sldId id="264" r:id="rId9"/>
    <p:sldId id="266" r:id="rId10"/>
    <p:sldId id="270" r:id="rId11"/>
    <p:sldId id="273" r:id="rId12"/>
    <p:sldId id="274" r:id="rId13"/>
    <p:sldId id="271" r:id="rId14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ntserrat" panose="020B0604020202020204" charset="-52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4752">
          <p15:clr>
            <a:srgbClr val="747775"/>
          </p15:clr>
        </p15:guide>
        <p15:guide id="4" orient="horz" pos="554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58" y="34"/>
      </p:cViewPr>
      <p:guideLst>
        <p:guide orient="horz" pos="2160"/>
        <p:guide pos="2880"/>
        <p:guide orient="horz" pos="4752"/>
        <p:guide orient="horz" pos="55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7eacc7199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0" name="Google Shape;250;g27eacc7199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7eacc7199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0" name="Google Shape;250;g27eacc7199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375062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7eacc7199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0" name="Google Shape;250;g27eacc7199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191245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7eacc71995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2" name="Google Shape;262;g27eacc71995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7e4169a4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" name="Google Shape;107;g27e4169a4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e4169a49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6" name="Google Shape;116;g27e4169a49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e4169a49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6" name="Google Shape;116;g27e4169a49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70563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8" name="Google Shape;1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7" name="Google Shape;15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4" name="Google Shape;21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3048300" y="3178475"/>
            <a:ext cx="11189700" cy="18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</a:pPr>
            <a:endParaRPr sz="5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</a:pPr>
            <a:r>
              <a:rPr lang="en-US" sz="5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 проекта </a:t>
            </a:r>
            <a:endParaRPr sz="58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</a:pPr>
            <a:r>
              <a:rPr lang="en-US" sz="5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“eazy eyes”</a:t>
            </a:r>
            <a:endParaRPr sz="12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3200700" y="6242500"/>
            <a:ext cx="11189700" cy="18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</a:pPr>
            <a:r>
              <a:rPr lang="en-US" sz="5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Рогожинский Алексей</a:t>
            </a:r>
            <a:endParaRPr sz="12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125" y="555325"/>
            <a:ext cx="3905966" cy="287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3"/>
          <p:cNvPicPr preferRelativeResize="0"/>
          <p:nvPr/>
        </p:nvPicPr>
        <p:blipFill rotWithShape="1">
          <a:blip r:embed="rId4">
            <a:alphaModFix/>
          </a:blip>
          <a:srcRect l="-8970" t="-7549" r="8969" b="7550"/>
          <a:stretch/>
        </p:blipFill>
        <p:spPr>
          <a:xfrm>
            <a:off x="13571650" y="6137525"/>
            <a:ext cx="3745202" cy="305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"/>
          <p:cNvSpPr txBox="1"/>
          <p:nvPr/>
        </p:nvSpPr>
        <p:spPr>
          <a:xfrm>
            <a:off x="1028700" y="636000"/>
            <a:ext cx="160224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реализация</a:t>
            </a:r>
            <a:r>
              <a:rPr lang="en-US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7"/>
          <p:cNvSpPr txBox="1"/>
          <p:nvPr/>
        </p:nvSpPr>
        <p:spPr>
          <a:xfrm>
            <a:off x="1028700" y="1887025"/>
            <a:ext cx="6114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логики приложения: </a:t>
            </a:r>
            <a:endParaRPr sz="2699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27"/>
          <p:cNvSpPr txBox="1"/>
          <p:nvPr/>
        </p:nvSpPr>
        <p:spPr>
          <a:xfrm>
            <a:off x="1028700" y="4178600"/>
            <a:ext cx="6114300" cy="3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99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4. Программа сравнивает средний цвет глаз с обычными показателями и выдает пользователю рекомендации</a:t>
            </a:r>
            <a:endParaRPr sz="2899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27"/>
          <p:cNvSpPr txBox="1"/>
          <p:nvPr/>
        </p:nvSpPr>
        <p:spPr>
          <a:xfrm>
            <a:off x="10283375" y="4694700"/>
            <a:ext cx="54834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5421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сравнение</a:t>
            </a:r>
            <a:endParaRPr sz="5421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p27"/>
          <p:cNvSpPr txBox="1"/>
          <p:nvPr/>
        </p:nvSpPr>
        <p:spPr>
          <a:xfrm>
            <a:off x="10130975" y="2976200"/>
            <a:ext cx="59472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5421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считывание</a:t>
            </a:r>
            <a:endParaRPr sz="5421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27"/>
          <p:cNvSpPr txBox="1"/>
          <p:nvPr/>
        </p:nvSpPr>
        <p:spPr>
          <a:xfrm>
            <a:off x="9641100" y="6565600"/>
            <a:ext cx="7410000" cy="8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5421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рекомендации</a:t>
            </a:r>
            <a:endParaRPr sz="5421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p27"/>
          <p:cNvSpPr/>
          <p:nvPr/>
        </p:nvSpPr>
        <p:spPr>
          <a:xfrm>
            <a:off x="11881425" y="4006150"/>
            <a:ext cx="923700" cy="734100"/>
          </a:xfrm>
          <a:prstGeom prst="down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7"/>
          <p:cNvSpPr/>
          <p:nvPr/>
        </p:nvSpPr>
        <p:spPr>
          <a:xfrm>
            <a:off x="11881425" y="5757600"/>
            <a:ext cx="923700" cy="734100"/>
          </a:xfrm>
          <a:prstGeom prst="downArrow">
            <a:avLst>
              <a:gd name="adj1" fmla="val 50000"/>
              <a:gd name="adj2" fmla="val 50000"/>
            </a:avLst>
          </a:prstGeom>
          <a:gradFill>
            <a:gsLst>
              <a:gs pos="0">
                <a:srgbClr val="F5D0D0"/>
              </a:gs>
              <a:gs pos="100000">
                <a:srgbClr val="D96868"/>
              </a:gs>
            </a:gsLst>
            <a:lin ang="5400012" scaled="0"/>
          </a:gradFill>
          <a:ln w="9525" cap="flat" cmpd="sng">
            <a:solidFill>
              <a:srgbClr val="CC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22;p17">
            <a:extLst>
              <a:ext uri="{FF2B5EF4-FFF2-40B4-BE49-F238E27FC236}">
                <a16:creationId xmlns:a16="http://schemas.microsoft.com/office/drawing/2014/main" id="{10B45C16-D5DB-45E4-9933-41FA111650C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920813">
            <a:off x="2731331" y="7756431"/>
            <a:ext cx="1914883" cy="1451272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7"/>
          <p:cNvSpPr txBox="1"/>
          <p:nvPr/>
        </p:nvSpPr>
        <p:spPr>
          <a:xfrm>
            <a:off x="1028700" y="636000"/>
            <a:ext cx="160224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ru-RU" sz="6821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</a:t>
            </a:r>
            <a:r>
              <a:rPr lang="ru-RU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лассы приложения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7"/>
          <p:cNvSpPr txBox="1"/>
          <p:nvPr/>
        </p:nvSpPr>
        <p:spPr>
          <a:xfrm>
            <a:off x="1016603" y="3006438"/>
            <a:ext cx="12548758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MainWindow</a:t>
            </a: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– </a:t>
            </a:r>
            <a:r>
              <a:rPr lang="ru-RU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класс главного окна приложения</a:t>
            </a:r>
            <a:endParaRPr sz="36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253;p27">
            <a:extLst>
              <a:ext uri="{FF2B5EF4-FFF2-40B4-BE49-F238E27FC236}">
                <a16:creationId xmlns:a16="http://schemas.microsoft.com/office/drawing/2014/main" id="{DF02DC58-A60A-4B0A-84A6-93CD3A0A8F85}"/>
              </a:ext>
            </a:extLst>
          </p:cNvPr>
          <p:cNvSpPr txBox="1"/>
          <p:nvPr/>
        </p:nvSpPr>
        <p:spPr>
          <a:xfrm>
            <a:off x="1028700" y="6398325"/>
            <a:ext cx="11928828" cy="1735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Results </a:t>
            </a:r>
            <a:r>
              <a:rPr lang="en-US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ru-RU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класс окна с выводящий таблицу результатов из базы данных</a:t>
            </a:r>
            <a:endParaRPr sz="3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253;p27">
            <a:extLst>
              <a:ext uri="{FF2B5EF4-FFF2-40B4-BE49-F238E27FC236}">
                <a16:creationId xmlns:a16="http://schemas.microsoft.com/office/drawing/2014/main" id="{C530BEBD-F5E4-443E-9615-9FB180059C75}"/>
              </a:ext>
            </a:extLst>
          </p:cNvPr>
          <p:cNvSpPr txBox="1"/>
          <p:nvPr/>
        </p:nvSpPr>
        <p:spPr>
          <a:xfrm>
            <a:off x="1016603" y="4314583"/>
            <a:ext cx="11776427" cy="1735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AdviceForm</a:t>
            </a: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ru-RU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класс формы с рекомендациями по работе за компьютером</a:t>
            </a:r>
            <a:endParaRPr sz="3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" name="Google Shape;223;p23">
            <a:extLst>
              <a:ext uri="{FF2B5EF4-FFF2-40B4-BE49-F238E27FC236}">
                <a16:creationId xmlns:a16="http://schemas.microsoft.com/office/drawing/2014/main" id="{E2CB7756-A096-4D98-A4A9-D869C3D49B1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1606892" y="260101"/>
            <a:ext cx="5652408" cy="32815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4876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222;p23">
            <a:extLst>
              <a:ext uri="{FF2B5EF4-FFF2-40B4-BE49-F238E27FC236}">
                <a16:creationId xmlns:a16="http://schemas.microsoft.com/office/drawing/2014/main" id="{1B51137B-983F-4E0F-95E1-5C60AF70E1A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50461" y="-23392"/>
            <a:ext cx="4767175" cy="32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7"/>
          <p:cNvSpPr txBox="1"/>
          <p:nvPr/>
        </p:nvSpPr>
        <p:spPr>
          <a:xfrm>
            <a:off x="1028700" y="636000"/>
            <a:ext cx="160224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ru-RU" sz="6821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библиотеки</a:t>
            </a:r>
            <a:r>
              <a:rPr lang="ru-RU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приложения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7"/>
          <p:cNvSpPr txBox="1"/>
          <p:nvPr/>
        </p:nvSpPr>
        <p:spPr>
          <a:xfrm>
            <a:off x="1016603" y="3006438"/>
            <a:ext cx="12548758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openCV</a:t>
            </a:r>
            <a:r>
              <a:rPr lang="ru-RU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ru-RU" sz="3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библиотека компьютерного зрения</a:t>
            </a:r>
            <a:endParaRPr sz="36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253;p27">
            <a:extLst>
              <a:ext uri="{FF2B5EF4-FFF2-40B4-BE49-F238E27FC236}">
                <a16:creationId xmlns:a16="http://schemas.microsoft.com/office/drawing/2014/main" id="{DF02DC58-A60A-4B0A-84A6-93CD3A0A8F85}"/>
              </a:ext>
            </a:extLst>
          </p:cNvPr>
          <p:cNvSpPr txBox="1"/>
          <p:nvPr/>
        </p:nvSpPr>
        <p:spPr>
          <a:xfrm>
            <a:off x="1028700" y="6320330"/>
            <a:ext cx="11928828" cy="1649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PyQt</a:t>
            </a: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ru-RU" sz="3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библиотека для создания приложений с графическим интерфейсом</a:t>
            </a:r>
            <a:endParaRPr sz="3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253;p27">
            <a:extLst>
              <a:ext uri="{FF2B5EF4-FFF2-40B4-BE49-F238E27FC236}">
                <a16:creationId xmlns:a16="http://schemas.microsoft.com/office/drawing/2014/main" id="{C530BEBD-F5E4-443E-9615-9FB180059C75}"/>
              </a:ext>
            </a:extLst>
          </p:cNvPr>
          <p:cNvSpPr txBox="1"/>
          <p:nvPr/>
        </p:nvSpPr>
        <p:spPr>
          <a:xfrm>
            <a:off x="1016603" y="4319792"/>
            <a:ext cx="11776427" cy="1649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MediaPipe</a:t>
            </a: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ru-RU" sz="3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библиотека платформы машинного обучения с открытым исходным</a:t>
            </a:r>
            <a:endParaRPr sz="3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" name="Google Shape;169;p20">
            <a:extLst>
              <a:ext uri="{FF2B5EF4-FFF2-40B4-BE49-F238E27FC236}">
                <a16:creationId xmlns:a16="http://schemas.microsoft.com/office/drawing/2014/main" id="{C94BC693-076E-4552-9EB0-9D3D68087AC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6908" y="8736825"/>
            <a:ext cx="3411648" cy="1550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62905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8"/>
          <p:cNvSpPr txBox="1"/>
          <p:nvPr/>
        </p:nvSpPr>
        <p:spPr>
          <a:xfrm>
            <a:off x="1028700" y="1626600"/>
            <a:ext cx="160224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перспективы</a:t>
            </a:r>
            <a:r>
              <a:rPr lang="en-US" sz="6821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821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28"/>
          <p:cNvSpPr txBox="1"/>
          <p:nvPr/>
        </p:nvSpPr>
        <p:spPr>
          <a:xfrm>
            <a:off x="1028700" y="3191875"/>
            <a:ext cx="128523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12686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99"/>
              <a:buFont typeface="Montserrat"/>
              <a:buAutoNum type="arabicPeriod"/>
            </a:pPr>
            <a:r>
              <a:rPr lang="en-US" sz="28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Доработка и улучшение технической части проекта</a:t>
            </a:r>
            <a:endParaRPr sz="2899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p28"/>
          <p:cNvSpPr txBox="1"/>
          <p:nvPr/>
        </p:nvSpPr>
        <p:spPr>
          <a:xfrm>
            <a:off x="1028700" y="4182475"/>
            <a:ext cx="12852300" cy="12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2. Улучшение логики распознавания покраснения глаз + распознавание других возможных заболеваний</a:t>
            </a:r>
            <a:endParaRPr sz="2899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p28"/>
          <p:cNvSpPr txBox="1"/>
          <p:nvPr/>
        </p:nvSpPr>
        <p:spPr>
          <a:xfrm>
            <a:off x="1139100" y="5722025"/>
            <a:ext cx="128523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3. Создание сайта проекта</a:t>
            </a:r>
            <a:endParaRPr sz="2899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8" name="Google Shape;2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00" y="6636675"/>
            <a:ext cx="6251264" cy="362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201446">
            <a:off x="13337089" y="3629151"/>
            <a:ext cx="4287627" cy="362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583288"/>
            <a:ext cx="4657024" cy="270371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4961823" y="1631750"/>
            <a:ext cx="7756500" cy="10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Этапы проекта</a:t>
            </a:r>
            <a:endParaRPr sz="6821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1421933" y="3570689"/>
            <a:ext cx="15130200" cy="5207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1. </a:t>
            </a:r>
            <a:r>
              <a:rPr lang="ru-RU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Проблематизация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2. </a:t>
            </a:r>
            <a:r>
              <a:rPr lang="en-US" sz="33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Генерация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идей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3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lang="en-US" sz="33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Целеполагание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3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ru-RU" sz="33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r>
              <a:rPr lang="en-US" sz="33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Реализация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3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6. </a:t>
            </a:r>
            <a:r>
              <a:rPr lang="en-US" sz="33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Перспективы</a:t>
            </a:r>
            <a:r>
              <a:rPr lang="en-US" sz="33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2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2718323" y="12"/>
            <a:ext cx="5264876" cy="2392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/>
        </p:nvSpPr>
        <p:spPr>
          <a:xfrm>
            <a:off x="637925" y="854975"/>
            <a:ext cx="136422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проблематизация</a:t>
            </a:r>
            <a:r>
              <a:rPr lang="en-US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14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860750" y="2003221"/>
            <a:ext cx="128106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Поиск и выбор актуальной «проблемы» темы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637929" y="4632900"/>
            <a:ext cx="1536120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None/>
            </a:pPr>
            <a:r>
              <a:rPr lang="en-US" sz="42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Проблема: </a:t>
            </a:r>
            <a:r>
              <a:rPr lang="en-US" sz="4299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Неосознанное ухудшение зрения при работе за компьютером во время дистанционного обучения (онлайн-курсов, лекций-стримов)</a:t>
            </a:r>
            <a:endParaRPr sz="4999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400" y="7459950"/>
            <a:ext cx="6238680" cy="283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5999125" y="173400"/>
            <a:ext cx="2278137" cy="432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/>
        </p:nvSpPr>
        <p:spPr>
          <a:xfrm>
            <a:off x="637925" y="854975"/>
            <a:ext cx="140199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проблематизация</a:t>
            </a:r>
            <a:r>
              <a:rPr lang="en-US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14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860750" y="2003221"/>
            <a:ext cx="128106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Поиск и выбор актуальной «проблемы» темы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7"/>
          <p:cNvSpPr txBox="1"/>
          <p:nvPr/>
        </p:nvSpPr>
        <p:spPr>
          <a:xfrm>
            <a:off x="637929" y="4632900"/>
            <a:ext cx="15361200" cy="15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None/>
            </a:pPr>
            <a:r>
              <a:rPr lang="en-US" sz="40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Источники информации: </a:t>
            </a:r>
            <a:r>
              <a:rPr lang="en-US" sz="4099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Роспотребнадзор, Российский университет дружбы народов</a:t>
            </a:r>
            <a:endParaRPr sz="6599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925" y="6452100"/>
            <a:ext cx="6605445" cy="38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61874" y="2192425"/>
            <a:ext cx="4053385" cy="33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130;p18">
            <a:extLst>
              <a:ext uri="{FF2B5EF4-FFF2-40B4-BE49-F238E27FC236}">
                <a16:creationId xmlns:a16="http://schemas.microsoft.com/office/drawing/2014/main" id="{986EC8FD-02AF-43DF-9EE7-217D0A14E096}"/>
              </a:ext>
            </a:extLst>
          </p:cNvPr>
          <p:cNvGrpSpPr/>
          <p:nvPr/>
        </p:nvGrpSpPr>
        <p:grpSpPr>
          <a:xfrm>
            <a:off x="7938384" y="5448300"/>
            <a:ext cx="2743741" cy="3046736"/>
            <a:chOff x="12700" y="19050"/>
            <a:chExt cx="3191510" cy="3499984"/>
          </a:xfrm>
        </p:grpSpPr>
        <p:sp>
          <p:nvSpPr>
            <p:cNvPr id="42" name="Google Shape;131;p18">
              <a:extLst>
                <a:ext uri="{FF2B5EF4-FFF2-40B4-BE49-F238E27FC236}">
                  <a16:creationId xmlns:a16="http://schemas.microsoft.com/office/drawing/2014/main" id="{97CC6CAE-40E1-4AB0-B592-6D147CA8C128}"/>
                </a:ext>
              </a:extLst>
            </p:cNvPr>
            <p:cNvSpPr/>
            <p:nvPr/>
          </p:nvSpPr>
          <p:spPr>
            <a:xfrm>
              <a:off x="19050" y="223520"/>
              <a:ext cx="3178810" cy="3289164"/>
            </a:xfrm>
            <a:custGeom>
              <a:avLst/>
              <a:gdLst/>
              <a:ahLst/>
              <a:cxnLst/>
              <a:rect l="l" t="t" r="r" b="b"/>
              <a:pathLst>
                <a:path w="3178810" h="3289164" extrusionOk="0">
                  <a:moveTo>
                    <a:pt x="0" y="11430"/>
                  </a:moveTo>
                  <a:cubicBezTo>
                    <a:pt x="0" y="11430"/>
                    <a:pt x="2540" y="340360"/>
                    <a:pt x="2540" y="749300"/>
                  </a:cubicBezTo>
                  <a:cubicBezTo>
                    <a:pt x="2540" y="1298582"/>
                    <a:pt x="7620" y="2108064"/>
                    <a:pt x="7620" y="2368414"/>
                  </a:cubicBezTo>
                  <a:cubicBezTo>
                    <a:pt x="7620" y="2562724"/>
                    <a:pt x="16510" y="2961504"/>
                    <a:pt x="21590" y="3153274"/>
                  </a:cubicBezTo>
                  <a:lnTo>
                    <a:pt x="130810" y="3267574"/>
                  </a:lnTo>
                  <a:cubicBezTo>
                    <a:pt x="275590" y="3275194"/>
                    <a:pt x="543560" y="3289164"/>
                    <a:pt x="793750" y="3289164"/>
                  </a:cubicBezTo>
                  <a:lnTo>
                    <a:pt x="3178810" y="3289164"/>
                  </a:lnTo>
                  <a:lnTo>
                    <a:pt x="3178810" y="693420"/>
                  </a:lnTo>
                  <a:cubicBezTo>
                    <a:pt x="3178810" y="318770"/>
                    <a:pt x="3169920" y="41910"/>
                    <a:pt x="3169920" y="41910"/>
                  </a:cubicBezTo>
                  <a:cubicBezTo>
                    <a:pt x="3014980" y="21590"/>
                    <a:pt x="2858770" y="11430"/>
                    <a:pt x="2701290" y="12700"/>
                  </a:cubicBezTo>
                  <a:cubicBezTo>
                    <a:pt x="2428240" y="12700"/>
                    <a:pt x="1179830" y="21590"/>
                    <a:pt x="929640" y="12700"/>
                  </a:cubicBezTo>
                  <a:cubicBezTo>
                    <a:pt x="594360" y="0"/>
                    <a:pt x="0" y="11430"/>
                    <a:pt x="0" y="114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32;p18">
              <a:extLst>
                <a:ext uri="{FF2B5EF4-FFF2-40B4-BE49-F238E27FC236}">
                  <a16:creationId xmlns:a16="http://schemas.microsoft.com/office/drawing/2014/main" id="{E14A4C98-7499-4E2E-BF8F-9D51B3333E09}"/>
                </a:ext>
              </a:extLst>
            </p:cNvPr>
            <p:cNvSpPr/>
            <p:nvPr/>
          </p:nvSpPr>
          <p:spPr>
            <a:xfrm>
              <a:off x="12700" y="217170"/>
              <a:ext cx="3191510" cy="3301864"/>
            </a:xfrm>
            <a:custGeom>
              <a:avLst/>
              <a:gdLst/>
              <a:ahLst/>
              <a:cxnLst/>
              <a:rect l="l" t="t" r="r" b="b"/>
              <a:pathLst>
                <a:path w="3191510" h="3301864" extrusionOk="0">
                  <a:moveTo>
                    <a:pt x="3191510" y="3301864"/>
                  </a:moveTo>
                  <a:lnTo>
                    <a:pt x="800100" y="3301864"/>
                  </a:lnTo>
                  <a:cubicBezTo>
                    <a:pt x="547370" y="3301864"/>
                    <a:pt x="270510" y="3287894"/>
                    <a:pt x="137160" y="3280274"/>
                  </a:cubicBezTo>
                  <a:lnTo>
                    <a:pt x="134620" y="3280274"/>
                  </a:lnTo>
                  <a:lnTo>
                    <a:pt x="21590" y="3162164"/>
                  </a:lnTo>
                  <a:lnTo>
                    <a:pt x="21590" y="3159624"/>
                  </a:lnTo>
                  <a:cubicBezTo>
                    <a:pt x="16510" y="2956424"/>
                    <a:pt x="7620" y="2562724"/>
                    <a:pt x="7620" y="2374764"/>
                  </a:cubicBezTo>
                  <a:cubicBezTo>
                    <a:pt x="7620" y="2259194"/>
                    <a:pt x="6350" y="2082664"/>
                    <a:pt x="5080" y="1835296"/>
                  </a:cubicBezTo>
                  <a:cubicBezTo>
                    <a:pt x="3810" y="1458909"/>
                    <a:pt x="2540" y="1033097"/>
                    <a:pt x="2540" y="755650"/>
                  </a:cubicBezTo>
                  <a:cubicBezTo>
                    <a:pt x="2540" y="351790"/>
                    <a:pt x="0" y="21590"/>
                    <a:pt x="0" y="17780"/>
                  </a:cubicBezTo>
                  <a:lnTo>
                    <a:pt x="0" y="11430"/>
                  </a:lnTo>
                  <a:lnTo>
                    <a:pt x="6350" y="11430"/>
                  </a:lnTo>
                  <a:cubicBezTo>
                    <a:pt x="12700" y="11430"/>
                    <a:pt x="604520" y="0"/>
                    <a:pt x="935990" y="12700"/>
                  </a:cubicBezTo>
                  <a:cubicBezTo>
                    <a:pt x="1121410" y="19050"/>
                    <a:pt x="1852930" y="16510"/>
                    <a:pt x="2338070" y="13970"/>
                  </a:cubicBezTo>
                  <a:cubicBezTo>
                    <a:pt x="2503170" y="12700"/>
                    <a:pt x="2637790" y="12700"/>
                    <a:pt x="2707640" y="12700"/>
                  </a:cubicBezTo>
                  <a:cubicBezTo>
                    <a:pt x="2861310" y="11430"/>
                    <a:pt x="3020060" y="21590"/>
                    <a:pt x="3177540" y="41910"/>
                  </a:cubicBezTo>
                  <a:lnTo>
                    <a:pt x="3182620" y="43180"/>
                  </a:lnTo>
                  <a:lnTo>
                    <a:pt x="3182620" y="48260"/>
                  </a:lnTo>
                  <a:cubicBezTo>
                    <a:pt x="3182620" y="50800"/>
                    <a:pt x="3191510" y="328930"/>
                    <a:pt x="3191510" y="699770"/>
                  </a:cubicBezTo>
                  <a:lnTo>
                    <a:pt x="3191510" y="3301864"/>
                  </a:lnTo>
                  <a:close/>
                  <a:moveTo>
                    <a:pt x="139700" y="3267574"/>
                  </a:moveTo>
                  <a:cubicBezTo>
                    <a:pt x="273050" y="3275194"/>
                    <a:pt x="548640" y="3289164"/>
                    <a:pt x="800100" y="3289164"/>
                  </a:cubicBezTo>
                  <a:lnTo>
                    <a:pt x="3178810" y="3289164"/>
                  </a:lnTo>
                  <a:lnTo>
                    <a:pt x="3178810" y="699770"/>
                  </a:lnTo>
                  <a:cubicBezTo>
                    <a:pt x="3178810" y="358140"/>
                    <a:pt x="3171190" y="93980"/>
                    <a:pt x="3169920" y="53340"/>
                  </a:cubicBezTo>
                  <a:cubicBezTo>
                    <a:pt x="3014980" y="33020"/>
                    <a:pt x="2858770" y="24130"/>
                    <a:pt x="2707640" y="25400"/>
                  </a:cubicBezTo>
                  <a:cubicBezTo>
                    <a:pt x="2637790" y="25400"/>
                    <a:pt x="2503170" y="27940"/>
                    <a:pt x="2338070" y="26670"/>
                  </a:cubicBezTo>
                  <a:cubicBezTo>
                    <a:pt x="1828800" y="22860"/>
                    <a:pt x="1304290" y="22860"/>
                    <a:pt x="935990" y="25400"/>
                  </a:cubicBezTo>
                  <a:cubicBezTo>
                    <a:pt x="622300" y="27940"/>
                    <a:pt x="77470" y="22860"/>
                    <a:pt x="12700" y="24130"/>
                  </a:cubicBezTo>
                  <a:cubicBezTo>
                    <a:pt x="12700" y="71120"/>
                    <a:pt x="15240" y="382270"/>
                    <a:pt x="15240" y="755650"/>
                  </a:cubicBezTo>
                  <a:cubicBezTo>
                    <a:pt x="15240" y="1033097"/>
                    <a:pt x="16510" y="1458909"/>
                    <a:pt x="17780" y="1835296"/>
                  </a:cubicBezTo>
                  <a:cubicBezTo>
                    <a:pt x="19050" y="2082664"/>
                    <a:pt x="20320" y="2259194"/>
                    <a:pt x="20320" y="2374764"/>
                  </a:cubicBezTo>
                  <a:cubicBezTo>
                    <a:pt x="20320" y="2561454"/>
                    <a:pt x="29210" y="2952614"/>
                    <a:pt x="34290" y="3157084"/>
                  </a:cubicBezTo>
                  <a:lnTo>
                    <a:pt x="139700" y="3267574"/>
                  </a:lnTo>
                  <a:close/>
                  <a:moveTo>
                    <a:pt x="139700" y="3267574"/>
                  </a:moveTo>
                  <a:lnTo>
                    <a:pt x="133350" y="3141844"/>
                  </a:lnTo>
                  <a:lnTo>
                    <a:pt x="34290" y="3155814"/>
                  </a:lnTo>
                  <a:lnTo>
                    <a:pt x="139700" y="326757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33;p18">
              <a:extLst>
                <a:ext uri="{FF2B5EF4-FFF2-40B4-BE49-F238E27FC236}">
                  <a16:creationId xmlns:a16="http://schemas.microsoft.com/office/drawing/2014/main" id="{3C448D4B-F577-4F42-A00C-1D94513E0090}"/>
                </a:ext>
              </a:extLst>
            </p:cNvPr>
            <p:cNvSpPr/>
            <p:nvPr/>
          </p:nvSpPr>
          <p:spPr>
            <a:xfrm>
              <a:off x="299720" y="19050"/>
              <a:ext cx="617220" cy="304800"/>
            </a:xfrm>
            <a:custGeom>
              <a:avLst/>
              <a:gdLst/>
              <a:ahLst/>
              <a:cxnLst/>
              <a:rect l="l" t="t" r="r" b="b"/>
              <a:pathLst>
                <a:path w="617220" h="304800" extrusionOk="0">
                  <a:moveTo>
                    <a:pt x="600710" y="0"/>
                  </a:moveTo>
                  <a:lnTo>
                    <a:pt x="617220" y="77470"/>
                  </a:lnTo>
                  <a:lnTo>
                    <a:pt x="600710" y="190500"/>
                  </a:lnTo>
                  <a:lnTo>
                    <a:pt x="589280" y="297180"/>
                  </a:lnTo>
                  <a:lnTo>
                    <a:pt x="5080" y="304800"/>
                  </a:lnTo>
                  <a:lnTo>
                    <a:pt x="5080" y="255270"/>
                  </a:lnTo>
                  <a:lnTo>
                    <a:pt x="16510" y="148590"/>
                  </a:lnTo>
                  <a:lnTo>
                    <a:pt x="0" y="21590"/>
                  </a:lnTo>
                  <a:lnTo>
                    <a:pt x="6007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45" name="Google Shape;134;p18">
            <a:extLst>
              <a:ext uri="{FF2B5EF4-FFF2-40B4-BE49-F238E27FC236}">
                <a16:creationId xmlns:a16="http://schemas.microsoft.com/office/drawing/2014/main" id="{13654777-A407-4858-97B4-A05676BBF155}"/>
              </a:ext>
            </a:extLst>
          </p:cNvPr>
          <p:cNvGrpSpPr/>
          <p:nvPr/>
        </p:nvGrpSpPr>
        <p:grpSpPr>
          <a:xfrm>
            <a:off x="4201049" y="5448300"/>
            <a:ext cx="2743741" cy="3046736"/>
            <a:chOff x="12700" y="19050"/>
            <a:chExt cx="3191510" cy="3499984"/>
          </a:xfrm>
        </p:grpSpPr>
        <p:sp>
          <p:nvSpPr>
            <p:cNvPr id="46" name="Google Shape;135;p18">
              <a:extLst>
                <a:ext uri="{FF2B5EF4-FFF2-40B4-BE49-F238E27FC236}">
                  <a16:creationId xmlns:a16="http://schemas.microsoft.com/office/drawing/2014/main" id="{F4948DE9-5FB9-4DA4-A3D6-559219A8F199}"/>
                </a:ext>
              </a:extLst>
            </p:cNvPr>
            <p:cNvSpPr/>
            <p:nvPr/>
          </p:nvSpPr>
          <p:spPr>
            <a:xfrm>
              <a:off x="19050" y="223520"/>
              <a:ext cx="3178810" cy="3289164"/>
            </a:xfrm>
            <a:custGeom>
              <a:avLst/>
              <a:gdLst/>
              <a:ahLst/>
              <a:cxnLst/>
              <a:rect l="l" t="t" r="r" b="b"/>
              <a:pathLst>
                <a:path w="3178810" h="3289164" extrusionOk="0">
                  <a:moveTo>
                    <a:pt x="0" y="11430"/>
                  </a:moveTo>
                  <a:cubicBezTo>
                    <a:pt x="0" y="11430"/>
                    <a:pt x="2540" y="340360"/>
                    <a:pt x="2540" y="749300"/>
                  </a:cubicBezTo>
                  <a:cubicBezTo>
                    <a:pt x="2540" y="1298582"/>
                    <a:pt x="7620" y="2108064"/>
                    <a:pt x="7620" y="2368414"/>
                  </a:cubicBezTo>
                  <a:cubicBezTo>
                    <a:pt x="7620" y="2562724"/>
                    <a:pt x="16510" y="2961504"/>
                    <a:pt x="21590" y="3153274"/>
                  </a:cubicBezTo>
                  <a:lnTo>
                    <a:pt x="130810" y="3267574"/>
                  </a:lnTo>
                  <a:cubicBezTo>
                    <a:pt x="275590" y="3275194"/>
                    <a:pt x="543560" y="3289164"/>
                    <a:pt x="793750" y="3289164"/>
                  </a:cubicBezTo>
                  <a:lnTo>
                    <a:pt x="3178810" y="3289164"/>
                  </a:lnTo>
                  <a:lnTo>
                    <a:pt x="3178810" y="693420"/>
                  </a:lnTo>
                  <a:cubicBezTo>
                    <a:pt x="3178810" y="318770"/>
                    <a:pt x="3169920" y="41910"/>
                    <a:pt x="3169920" y="41910"/>
                  </a:cubicBezTo>
                  <a:cubicBezTo>
                    <a:pt x="3014980" y="21590"/>
                    <a:pt x="2858770" y="11430"/>
                    <a:pt x="2701290" y="12700"/>
                  </a:cubicBezTo>
                  <a:cubicBezTo>
                    <a:pt x="2428240" y="12700"/>
                    <a:pt x="1179830" y="21590"/>
                    <a:pt x="929640" y="12700"/>
                  </a:cubicBezTo>
                  <a:cubicBezTo>
                    <a:pt x="594360" y="0"/>
                    <a:pt x="0" y="11430"/>
                    <a:pt x="0" y="114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36;p18">
              <a:extLst>
                <a:ext uri="{FF2B5EF4-FFF2-40B4-BE49-F238E27FC236}">
                  <a16:creationId xmlns:a16="http://schemas.microsoft.com/office/drawing/2014/main" id="{80A2CFDC-44DA-4259-A6A9-84280681B2CB}"/>
                </a:ext>
              </a:extLst>
            </p:cNvPr>
            <p:cNvSpPr/>
            <p:nvPr/>
          </p:nvSpPr>
          <p:spPr>
            <a:xfrm>
              <a:off x="12700" y="217170"/>
              <a:ext cx="3191510" cy="3301864"/>
            </a:xfrm>
            <a:custGeom>
              <a:avLst/>
              <a:gdLst/>
              <a:ahLst/>
              <a:cxnLst/>
              <a:rect l="l" t="t" r="r" b="b"/>
              <a:pathLst>
                <a:path w="3191510" h="3301864" extrusionOk="0">
                  <a:moveTo>
                    <a:pt x="3191510" y="3301864"/>
                  </a:moveTo>
                  <a:lnTo>
                    <a:pt x="800100" y="3301864"/>
                  </a:lnTo>
                  <a:cubicBezTo>
                    <a:pt x="547370" y="3301864"/>
                    <a:pt x="270510" y="3287894"/>
                    <a:pt x="137160" y="3280274"/>
                  </a:cubicBezTo>
                  <a:lnTo>
                    <a:pt x="134620" y="3280274"/>
                  </a:lnTo>
                  <a:lnTo>
                    <a:pt x="21590" y="3162164"/>
                  </a:lnTo>
                  <a:lnTo>
                    <a:pt x="21590" y="3159624"/>
                  </a:lnTo>
                  <a:cubicBezTo>
                    <a:pt x="16510" y="2956424"/>
                    <a:pt x="7620" y="2562724"/>
                    <a:pt x="7620" y="2374764"/>
                  </a:cubicBezTo>
                  <a:cubicBezTo>
                    <a:pt x="7620" y="2259194"/>
                    <a:pt x="6350" y="2082664"/>
                    <a:pt x="5080" y="1835296"/>
                  </a:cubicBezTo>
                  <a:cubicBezTo>
                    <a:pt x="3810" y="1458909"/>
                    <a:pt x="2540" y="1033097"/>
                    <a:pt x="2540" y="755650"/>
                  </a:cubicBezTo>
                  <a:cubicBezTo>
                    <a:pt x="2540" y="351790"/>
                    <a:pt x="0" y="21590"/>
                    <a:pt x="0" y="17780"/>
                  </a:cubicBezTo>
                  <a:lnTo>
                    <a:pt x="0" y="11430"/>
                  </a:lnTo>
                  <a:lnTo>
                    <a:pt x="6350" y="11430"/>
                  </a:lnTo>
                  <a:cubicBezTo>
                    <a:pt x="12700" y="11430"/>
                    <a:pt x="604520" y="0"/>
                    <a:pt x="935990" y="12700"/>
                  </a:cubicBezTo>
                  <a:cubicBezTo>
                    <a:pt x="1121410" y="19050"/>
                    <a:pt x="1852930" y="16510"/>
                    <a:pt x="2338070" y="13970"/>
                  </a:cubicBezTo>
                  <a:cubicBezTo>
                    <a:pt x="2503170" y="12700"/>
                    <a:pt x="2637790" y="12700"/>
                    <a:pt x="2707640" y="12700"/>
                  </a:cubicBezTo>
                  <a:cubicBezTo>
                    <a:pt x="2861310" y="11430"/>
                    <a:pt x="3020060" y="21590"/>
                    <a:pt x="3177540" y="41910"/>
                  </a:cubicBezTo>
                  <a:lnTo>
                    <a:pt x="3182620" y="43180"/>
                  </a:lnTo>
                  <a:lnTo>
                    <a:pt x="3182620" y="48260"/>
                  </a:lnTo>
                  <a:cubicBezTo>
                    <a:pt x="3182620" y="50800"/>
                    <a:pt x="3191510" y="328930"/>
                    <a:pt x="3191510" y="699770"/>
                  </a:cubicBezTo>
                  <a:lnTo>
                    <a:pt x="3191510" y="3301864"/>
                  </a:lnTo>
                  <a:close/>
                  <a:moveTo>
                    <a:pt x="139700" y="3267574"/>
                  </a:moveTo>
                  <a:cubicBezTo>
                    <a:pt x="273050" y="3275194"/>
                    <a:pt x="548640" y="3289164"/>
                    <a:pt x="800100" y="3289164"/>
                  </a:cubicBezTo>
                  <a:lnTo>
                    <a:pt x="3178810" y="3289164"/>
                  </a:lnTo>
                  <a:lnTo>
                    <a:pt x="3178810" y="699770"/>
                  </a:lnTo>
                  <a:cubicBezTo>
                    <a:pt x="3178810" y="358140"/>
                    <a:pt x="3171190" y="93980"/>
                    <a:pt x="3169920" y="53340"/>
                  </a:cubicBezTo>
                  <a:cubicBezTo>
                    <a:pt x="3014980" y="33020"/>
                    <a:pt x="2858770" y="24130"/>
                    <a:pt x="2707640" y="25400"/>
                  </a:cubicBezTo>
                  <a:cubicBezTo>
                    <a:pt x="2637790" y="25400"/>
                    <a:pt x="2503170" y="27940"/>
                    <a:pt x="2338070" y="26670"/>
                  </a:cubicBezTo>
                  <a:cubicBezTo>
                    <a:pt x="1828800" y="22860"/>
                    <a:pt x="1304290" y="22860"/>
                    <a:pt x="935990" y="25400"/>
                  </a:cubicBezTo>
                  <a:cubicBezTo>
                    <a:pt x="622300" y="27940"/>
                    <a:pt x="77470" y="22860"/>
                    <a:pt x="12700" y="24130"/>
                  </a:cubicBezTo>
                  <a:cubicBezTo>
                    <a:pt x="12700" y="71120"/>
                    <a:pt x="15240" y="382270"/>
                    <a:pt x="15240" y="755650"/>
                  </a:cubicBezTo>
                  <a:cubicBezTo>
                    <a:pt x="15240" y="1033097"/>
                    <a:pt x="16510" y="1458909"/>
                    <a:pt x="17780" y="1835296"/>
                  </a:cubicBezTo>
                  <a:cubicBezTo>
                    <a:pt x="19050" y="2082664"/>
                    <a:pt x="20320" y="2259194"/>
                    <a:pt x="20320" y="2374764"/>
                  </a:cubicBezTo>
                  <a:cubicBezTo>
                    <a:pt x="20320" y="2561454"/>
                    <a:pt x="29210" y="2952614"/>
                    <a:pt x="34290" y="3157084"/>
                  </a:cubicBezTo>
                  <a:lnTo>
                    <a:pt x="139700" y="3267574"/>
                  </a:lnTo>
                  <a:close/>
                  <a:moveTo>
                    <a:pt x="139700" y="3267574"/>
                  </a:moveTo>
                  <a:lnTo>
                    <a:pt x="133350" y="3141844"/>
                  </a:lnTo>
                  <a:lnTo>
                    <a:pt x="34290" y="3155814"/>
                  </a:lnTo>
                  <a:lnTo>
                    <a:pt x="139700" y="326757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37;p18">
              <a:extLst>
                <a:ext uri="{FF2B5EF4-FFF2-40B4-BE49-F238E27FC236}">
                  <a16:creationId xmlns:a16="http://schemas.microsoft.com/office/drawing/2014/main" id="{D726CDCE-DA07-49B2-B9B3-7ACC1ECF1D7C}"/>
                </a:ext>
              </a:extLst>
            </p:cNvPr>
            <p:cNvSpPr/>
            <p:nvPr/>
          </p:nvSpPr>
          <p:spPr>
            <a:xfrm>
              <a:off x="299720" y="19050"/>
              <a:ext cx="617220" cy="304800"/>
            </a:xfrm>
            <a:custGeom>
              <a:avLst/>
              <a:gdLst/>
              <a:ahLst/>
              <a:cxnLst/>
              <a:rect l="l" t="t" r="r" b="b"/>
              <a:pathLst>
                <a:path w="617220" h="304800" extrusionOk="0">
                  <a:moveTo>
                    <a:pt x="600710" y="0"/>
                  </a:moveTo>
                  <a:lnTo>
                    <a:pt x="617220" y="77470"/>
                  </a:lnTo>
                  <a:lnTo>
                    <a:pt x="600710" y="190500"/>
                  </a:lnTo>
                  <a:lnTo>
                    <a:pt x="589280" y="297180"/>
                  </a:lnTo>
                  <a:lnTo>
                    <a:pt x="5080" y="304800"/>
                  </a:lnTo>
                  <a:lnTo>
                    <a:pt x="5080" y="255270"/>
                  </a:lnTo>
                  <a:lnTo>
                    <a:pt x="16510" y="148590"/>
                  </a:lnTo>
                  <a:lnTo>
                    <a:pt x="0" y="21590"/>
                  </a:lnTo>
                  <a:lnTo>
                    <a:pt x="6007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49" name="Google Shape;138;p18">
            <a:extLst>
              <a:ext uri="{FF2B5EF4-FFF2-40B4-BE49-F238E27FC236}">
                <a16:creationId xmlns:a16="http://schemas.microsoft.com/office/drawing/2014/main" id="{BD878680-B18B-4369-80BF-FF0A52712944}"/>
              </a:ext>
            </a:extLst>
          </p:cNvPr>
          <p:cNvSpPr txBox="1"/>
          <p:nvPr/>
        </p:nvSpPr>
        <p:spPr>
          <a:xfrm>
            <a:off x="4585321" y="6015021"/>
            <a:ext cx="2019000" cy="158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4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85"/>
              <a:buFont typeface="Arial"/>
              <a:buNone/>
            </a:pPr>
            <a:r>
              <a:rPr lang="en-US" sz="2085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Молодой человек в возрасте от 7 до 25 лет</a:t>
            </a:r>
            <a:endParaRPr sz="2085" b="0" i="0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" name="Google Shape;139;p18">
            <a:extLst>
              <a:ext uri="{FF2B5EF4-FFF2-40B4-BE49-F238E27FC236}">
                <a16:creationId xmlns:a16="http://schemas.microsoft.com/office/drawing/2014/main" id="{48BBA0FE-EA3C-464B-97A5-2C798B5B327D}"/>
              </a:ext>
            </a:extLst>
          </p:cNvPr>
          <p:cNvSpPr txBox="1"/>
          <p:nvPr/>
        </p:nvSpPr>
        <p:spPr>
          <a:xfrm>
            <a:off x="4201049" y="3544783"/>
            <a:ext cx="2245368" cy="6395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71"/>
              <a:buFont typeface="Arial"/>
              <a:buNone/>
            </a:pPr>
            <a:r>
              <a:rPr lang="en-US" sz="2771" b="0" i="0" u="none" strike="noStrike" cap="none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Портрет</a:t>
            </a:r>
            <a:r>
              <a:rPr lang="en-US" sz="2771" b="0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Ц</a:t>
            </a:r>
            <a:r>
              <a:rPr lang="en-US" sz="277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140;p18">
            <a:extLst>
              <a:ext uri="{FF2B5EF4-FFF2-40B4-BE49-F238E27FC236}">
                <a16:creationId xmlns:a16="http://schemas.microsoft.com/office/drawing/2014/main" id="{55EA0C30-294A-4D24-A0CB-D2660134D5CB}"/>
              </a:ext>
            </a:extLst>
          </p:cNvPr>
          <p:cNvSpPr txBox="1"/>
          <p:nvPr/>
        </p:nvSpPr>
        <p:spPr>
          <a:xfrm>
            <a:off x="8389391" y="6392964"/>
            <a:ext cx="2019000" cy="81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4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85"/>
              <a:buFont typeface="Arial"/>
              <a:buNone/>
            </a:pPr>
            <a:r>
              <a:rPr lang="en-US" sz="2285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Школьник / студент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" name="Google Shape;141;p18">
            <a:extLst>
              <a:ext uri="{FF2B5EF4-FFF2-40B4-BE49-F238E27FC236}">
                <a16:creationId xmlns:a16="http://schemas.microsoft.com/office/drawing/2014/main" id="{7FE898BE-845B-4311-A472-891AE0114C6C}"/>
              </a:ext>
            </a:extLst>
          </p:cNvPr>
          <p:cNvGrpSpPr/>
          <p:nvPr/>
        </p:nvGrpSpPr>
        <p:grpSpPr>
          <a:xfrm>
            <a:off x="11280562" y="5448300"/>
            <a:ext cx="2743741" cy="3046736"/>
            <a:chOff x="12700" y="19050"/>
            <a:chExt cx="3191510" cy="3499984"/>
          </a:xfrm>
        </p:grpSpPr>
        <p:sp>
          <p:nvSpPr>
            <p:cNvPr id="53" name="Google Shape;142;p18">
              <a:extLst>
                <a:ext uri="{FF2B5EF4-FFF2-40B4-BE49-F238E27FC236}">
                  <a16:creationId xmlns:a16="http://schemas.microsoft.com/office/drawing/2014/main" id="{D6218A8B-1EF0-439F-9D47-B2192D692612}"/>
                </a:ext>
              </a:extLst>
            </p:cNvPr>
            <p:cNvSpPr/>
            <p:nvPr/>
          </p:nvSpPr>
          <p:spPr>
            <a:xfrm>
              <a:off x="19050" y="223520"/>
              <a:ext cx="3178810" cy="3289164"/>
            </a:xfrm>
            <a:custGeom>
              <a:avLst/>
              <a:gdLst/>
              <a:ahLst/>
              <a:cxnLst/>
              <a:rect l="l" t="t" r="r" b="b"/>
              <a:pathLst>
                <a:path w="3178810" h="3289164" extrusionOk="0">
                  <a:moveTo>
                    <a:pt x="0" y="11430"/>
                  </a:moveTo>
                  <a:cubicBezTo>
                    <a:pt x="0" y="11430"/>
                    <a:pt x="2540" y="340360"/>
                    <a:pt x="2540" y="749300"/>
                  </a:cubicBezTo>
                  <a:cubicBezTo>
                    <a:pt x="2540" y="1298582"/>
                    <a:pt x="7620" y="2108064"/>
                    <a:pt x="7620" y="2368414"/>
                  </a:cubicBezTo>
                  <a:cubicBezTo>
                    <a:pt x="7620" y="2562724"/>
                    <a:pt x="16510" y="2961504"/>
                    <a:pt x="21590" y="3153274"/>
                  </a:cubicBezTo>
                  <a:lnTo>
                    <a:pt x="130810" y="3267574"/>
                  </a:lnTo>
                  <a:cubicBezTo>
                    <a:pt x="275590" y="3275194"/>
                    <a:pt x="543560" y="3289164"/>
                    <a:pt x="793750" y="3289164"/>
                  </a:cubicBezTo>
                  <a:lnTo>
                    <a:pt x="3178810" y="3289164"/>
                  </a:lnTo>
                  <a:lnTo>
                    <a:pt x="3178810" y="693420"/>
                  </a:lnTo>
                  <a:cubicBezTo>
                    <a:pt x="3178810" y="318770"/>
                    <a:pt x="3169920" y="41910"/>
                    <a:pt x="3169920" y="41910"/>
                  </a:cubicBezTo>
                  <a:cubicBezTo>
                    <a:pt x="3014980" y="21590"/>
                    <a:pt x="2858770" y="11430"/>
                    <a:pt x="2701290" y="12700"/>
                  </a:cubicBezTo>
                  <a:cubicBezTo>
                    <a:pt x="2428240" y="12700"/>
                    <a:pt x="1179830" y="21590"/>
                    <a:pt x="929640" y="12700"/>
                  </a:cubicBezTo>
                  <a:cubicBezTo>
                    <a:pt x="594360" y="0"/>
                    <a:pt x="0" y="11430"/>
                    <a:pt x="0" y="114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43;p18">
              <a:extLst>
                <a:ext uri="{FF2B5EF4-FFF2-40B4-BE49-F238E27FC236}">
                  <a16:creationId xmlns:a16="http://schemas.microsoft.com/office/drawing/2014/main" id="{15B548FC-F72B-412A-8008-2E6354EE7538}"/>
                </a:ext>
              </a:extLst>
            </p:cNvPr>
            <p:cNvSpPr/>
            <p:nvPr/>
          </p:nvSpPr>
          <p:spPr>
            <a:xfrm>
              <a:off x="12700" y="217170"/>
              <a:ext cx="3191510" cy="3301864"/>
            </a:xfrm>
            <a:custGeom>
              <a:avLst/>
              <a:gdLst/>
              <a:ahLst/>
              <a:cxnLst/>
              <a:rect l="l" t="t" r="r" b="b"/>
              <a:pathLst>
                <a:path w="3191510" h="3301864" extrusionOk="0">
                  <a:moveTo>
                    <a:pt x="3191510" y="3301864"/>
                  </a:moveTo>
                  <a:lnTo>
                    <a:pt x="800100" y="3301864"/>
                  </a:lnTo>
                  <a:cubicBezTo>
                    <a:pt x="547370" y="3301864"/>
                    <a:pt x="270510" y="3287894"/>
                    <a:pt x="137160" y="3280274"/>
                  </a:cubicBezTo>
                  <a:lnTo>
                    <a:pt x="134620" y="3280274"/>
                  </a:lnTo>
                  <a:lnTo>
                    <a:pt x="21590" y="3162164"/>
                  </a:lnTo>
                  <a:lnTo>
                    <a:pt x="21590" y="3159624"/>
                  </a:lnTo>
                  <a:cubicBezTo>
                    <a:pt x="16510" y="2956424"/>
                    <a:pt x="7620" y="2562724"/>
                    <a:pt x="7620" y="2374764"/>
                  </a:cubicBezTo>
                  <a:cubicBezTo>
                    <a:pt x="7620" y="2259194"/>
                    <a:pt x="6350" y="2082664"/>
                    <a:pt x="5080" y="1835296"/>
                  </a:cubicBezTo>
                  <a:cubicBezTo>
                    <a:pt x="3810" y="1458909"/>
                    <a:pt x="2540" y="1033097"/>
                    <a:pt x="2540" y="755650"/>
                  </a:cubicBezTo>
                  <a:cubicBezTo>
                    <a:pt x="2540" y="351790"/>
                    <a:pt x="0" y="21590"/>
                    <a:pt x="0" y="17780"/>
                  </a:cubicBezTo>
                  <a:lnTo>
                    <a:pt x="0" y="11430"/>
                  </a:lnTo>
                  <a:lnTo>
                    <a:pt x="6350" y="11430"/>
                  </a:lnTo>
                  <a:cubicBezTo>
                    <a:pt x="12700" y="11430"/>
                    <a:pt x="604520" y="0"/>
                    <a:pt x="935990" y="12700"/>
                  </a:cubicBezTo>
                  <a:cubicBezTo>
                    <a:pt x="1121410" y="19050"/>
                    <a:pt x="1852930" y="16510"/>
                    <a:pt x="2338070" y="13970"/>
                  </a:cubicBezTo>
                  <a:cubicBezTo>
                    <a:pt x="2503170" y="12700"/>
                    <a:pt x="2637790" y="12700"/>
                    <a:pt x="2707640" y="12700"/>
                  </a:cubicBezTo>
                  <a:cubicBezTo>
                    <a:pt x="2861310" y="11430"/>
                    <a:pt x="3020060" y="21590"/>
                    <a:pt x="3177540" y="41910"/>
                  </a:cubicBezTo>
                  <a:lnTo>
                    <a:pt x="3182620" y="43180"/>
                  </a:lnTo>
                  <a:lnTo>
                    <a:pt x="3182620" y="48260"/>
                  </a:lnTo>
                  <a:cubicBezTo>
                    <a:pt x="3182620" y="50800"/>
                    <a:pt x="3191510" y="328930"/>
                    <a:pt x="3191510" y="699770"/>
                  </a:cubicBezTo>
                  <a:lnTo>
                    <a:pt x="3191510" y="3301864"/>
                  </a:lnTo>
                  <a:close/>
                  <a:moveTo>
                    <a:pt x="139700" y="3267574"/>
                  </a:moveTo>
                  <a:cubicBezTo>
                    <a:pt x="273050" y="3275194"/>
                    <a:pt x="548640" y="3289164"/>
                    <a:pt x="800100" y="3289164"/>
                  </a:cubicBezTo>
                  <a:lnTo>
                    <a:pt x="3178810" y="3289164"/>
                  </a:lnTo>
                  <a:lnTo>
                    <a:pt x="3178810" y="699770"/>
                  </a:lnTo>
                  <a:cubicBezTo>
                    <a:pt x="3178810" y="358140"/>
                    <a:pt x="3171190" y="93980"/>
                    <a:pt x="3169920" y="53340"/>
                  </a:cubicBezTo>
                  <a:cubicBezTo>
                    <a:pt x="3014980" y="33020"/>
                    <a:pt x="2858770" y="24130"/>
                    <a:pt x="2707640" y="25400"/>
                  </a:cubicBezTo>
                  <a:cubicBezTo>
                    <a:pt x="2637790" y="25400"/>
                    <a:pt x="2503170" y="27940"/>
                    <a:pt x="2338070" y="26670"/>
                  </a:cubicBezTo>
                  <a:cubicBezTo>
                    <a:pt x="1828800" y="22860"/>
                    <a:pt x="1304290" y="22860"/>
                    <a:pt x="935990" y="25400"/>
                  </a:cubicBezTo>
                  <a:cubicBezTo>
                    <a:pt x="622300" y="27940"/>
                    <a:pt x="77470" y="22860"/>
                    <a:pt x="12700" y="24130"/>
                  </a:cubicBezTo>
                  <a:cubicBezTo>
                    <a:pt x="12700" y="71120"/>
                    <a:pt x="15240" y="382270"/>
                    <a:pt x="15240" y="755650"/>
                  </a:cubicBezTo>
                  <a:cubicBezTo>
                    <a:pt x="15240" y="1033097"/>
                    <a:pt x="16510" y="1458909"/>
                    <a:pt x="17780" y="1835296"/>
                  </a:cubicBezTo>
                  <a:cubicBezTo>
                    <a:pt x="19050" y="2082664"/>
                    <a:pt x="20320" y="2259194"/>
                    <a:pt x="20320" y="2374764"/>
                  </a:cubicBezTo>
                  <a:cubicBezTo>
                    <a:pt x="20320" y="2561454"/>
                    <a:pt x="29210" y="2952614"/>
                    <a:pt x="34290" y="3157084"/>
                  </a:cubicBezTo>
                  <a:lnTo>
                    <a:pt x="139700" y="3267574"/>
                  </a:lnTo>
                  <a:close/>
                  <a:moveTo>
                    <a:pt x="139700" y="3267574"/>
                  </a:moveTo>
                  <a:lnTo>
                    <a:pt x="133350" y="3141844"/>
                  </a:lnTo>
                  <a:lnTo>
                    <a:pt x="34290" y="3155814"/>
                  </a:lnTo>
                  <a:lnTo>
                    <a:pt x="139700" y="326757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44;p18">
              <a:extLst>
                <a:ext uri="{FF2B5EF4-FFF2-40B4-BE49-F238E27FC236}">
                  <a16:creationId xmlns:a16="http://schemas.microsoft.com/office/drawing/2014/main" id="{B327395C-682A-42B4-B834-0745E6B0D936}"/>
                </a:ext>
              </a:extLst>
            </p:cNvPr>
            <p:cNvSpPr/>
            <p:nvPr/>
          </p:nvSpPr>
          <p:spPr>
            <a:xfrm>
              <a:off x="299720" y="19050"/>
              <a:ext cx="617220" cy="304800"/>
            </a:xfrm>
            <a:custGeom>
              <a:avLst/>
              <a:gdLst/>
              <a:ahLst/>
              <a:cxnLst/>
              <a:rect l="l" t="t" r="r" b="b"/>
              <a:pathLst>
                <a:path w="617220" h="304800" extrusionOk="0">
                  <a:moveTo>
                    <a:pt x="600710" y="0"/>
                  </a:moveTo>
                  <a:lnTo>
                    <a:pt x="617220" y="77470"/>
                  </a:lnTo>
                  <a:lnTo>
                    <a:pt x="600710" y="190500"/>
                  </a:lnTo>
                  <a:lnTo>
                    <a:pt x="589280" y="297180"/>
                  </a:lnTo>
                  <a:lnTo>
                    <a:pt x="5080" y="304800"/>
                  </a:lnTo>
                  <a:lnTo>
                    <a:pt x="5080" y="255270"/>
                  </a:lnTo>
                  <a:lnTo>
                    <a:pt x="16510" y="148590"/>
                  </a:lnTo>
                  <a:lnTo>
                    <a:pt x="0" y="21590"/>
                  </a:lnTo>
                  <a:lnTo>
                    <a:pt x="6007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6" name="Google Shape;145;p18">
            <a:extLst>
              <a:ext uri="{FF2B5EF4-FFF2-40B4-BE49-F238E27FC236}">
                <a16:creationId xmlns:a16="http://schemas.microsoft.com/office/drawing/2014/main" id="{33866D9A-1475-42D1-B88C-DC9447113723}"/>
              </a:ext>
            </a:extLst>
          </p:cNvPr>
          <p:cNvSpPr txBox="1"/>
          <p:nvPr/>
        </p:nvSpPr>
        <p:spPr>
          <a:xfrm>
            <a:off x="11853050" y="6183359"/>
            <a:ext cx="1598100" cy="150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4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85"/>
              <a:buFont typeface="Arial"/>
              <a:buNone/>
            </a:pPr>
            <a:r>
              <a:rPr lang="en-US" sz="1985" b="0" i="0" u="none" strike="noStrike" cap="none">
                <a:solidFill>
                  <a:srgbClr val="0A0A0A"/>
                </a:solidFill>
                <a:latin typeface="Montserrat"/>
                <a:ea typeface="Montserrat"/>
                <a:cs typeface="Montserrat"/>
                <a:sym typeface="Montserrat"/>
              </a:rPr>
              <a:t>Интересы</a:t>
            </a:r>
            <a:endParaRPr sz="1985" b="0" i="0" u="none" strike="noStrike" cap="none">
              <a:solidFill>
                <a:srgbClr val="0A0A0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3104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85"/>
              <a:buFont typeface="Arial"/>
              <a:buNone/>
            </a:pPr>
            <a:r>
              <a:rPr lang="en-US" sz="1985">
                <a:solidFill>
                  <a:srgbClr val="0A0A0A"/>
                </a:solidFill>
                <a:latin typeface="Montserrat"/>
                <a:ea typeface="Montserrat"/>
                <a:cs typeface="Montserrat"/>
                <a:sym typeface="Montserrat"/>
              </a:rPr>
              <a:t>Обучение в онлайн формате</a:t>
            </a:r>
            <a:endParaRPr sz="1985">
              <a:solidFill>
                <a:srgbClr val="0A0A0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129;p18">
            <a:extLst>
              <a:ext uri="{FF2B5EF4-FFF2-40B4-BE49-F238E27FC236}">
                <a16:creationId xmlns:a16="http://schemas.microsoft.com/office/drawing/2014/main" id="{CE906476-A7E9-4AEE-B6AE-CFDDCC7F83A0}"/>
              </a:ext>
            </a:extLst>
          </p:cNvPr>
          <p:cNvSpPr/>
          <p:nvPr/>
        </p:nvSpPr>
        <p:spPr>
          <a:xfrm>
            <a:off x="3290104" y="2920464"/>
            <a:ext cx="11707792" cy="6858151"/>
          </a:xfrm>
          <a:custGeom>
            <a:avLst/>
            <a:gdLst/>
            <a:ahLst/>
            <a:cxnLst/>
            <a:rect l="l" t="t" r="r" b="b"/>
            <a:pathLst>
              <a:path w="30809980" h="17813378" extrusionOk="0">
                <a:moveTo>
                  <a:pt x="0" y="0"/>
                </a:moveTo>
                <a:lnTo>
                  <a:pt x="0" y="17813378"/>
                </a:lnTo>
                <a:lnTo>
                  <a:pt x="30809980" y="17813378"/>
                </a:lnTo>
                <a:lnTo>
                  <a:pt x="30809980" y="0"/>
                </a:lnTo>
                <a:lnTo>
                  <a:pt x="0" y="0"/>
                </a:lnTo>
                <a:close/>
                <a:moveTo>
                  <a:pt x="30749022" y="17752419"/>
                </a:moveTo>
                <a:lnTo>
                  <a:pt x="59690" y="17752419"/>
                </a:lnTo>
                <a:lnTo>
                  <a:pt x="59690" y="59690"/>
                </a:lnTo>
                <a:lnTo>
                  <a:pt x="30749022" y="59690"/>
                </a:lnTo>
                <a:lnTo>
                  <a:pt x="30749022" y="1775241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8" name="Google Shape;127;p18">
            <a:extLst>
              <a:ext uri="{FF2B5EF4-FFF2-40B4-BE49-F238E27FC236}">
                <a16:creationId xmlns:a16="http://schemas.microsoft.com/office/drawing/2014/main" id="{A2587B2F-C818-4D36-A24C-39651F75B095}"/>
              </a:ext>
            </a:extLst>
          </p:cNvPr>
          <p:cNvSpPr txBox="1"/>
          <p:nvPr/>
        </p:nvSpPr>
        <p:spPr>
          <a:xfrm>
            <a:off x="666675" y="942153"/>
            <a:ext cx="9821216" cy="115461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en-US" sz="6821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проблематизация</a:t>
            </a:r>
            <a:r>
              <a:rPr lang="en-US" sz="6821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1400" b="1" i="0" u="none" strike="noStrike" cap="none" dirty="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128;p18">
            <a:extLst>
              <a:ext uri="{FF2B5EF4-FFF2-40B4-BE49-F238E27FC236}">
                <a16:creationId xmlns:a16="http://schemas.microsoft.com/office/drawing/2014/main" id="{77F891C0-071B-4929-AF63-412025BA9E6E}"/>
              </a:ext>
            </a:extLst>
          </p:cNvPr>
          <p:cNvSpPr txBox="1"/>
          <p:nvPr/>
        </p:nvSpPr>
        <p:spPr>
          <a:xfrm>
            <a:off x="666675" y="1999357"/>
            <a:ext cx="7960800" cy="3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Поиск</a:t>
            </a:r>
            <a:r>
              <a:rPr lang="en-US" sz="2499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 и </a:t>
            </a:r>
            <a:r>
              <a:rPr lang="en-US" sz="2499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выбор</a:t>
            </a:r>
            <a:r>
              <a:rPr lang="en-US" sz="2499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99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актуальной</a:t>
            </a:r>
            <a:r>
              <a:rPr lang="en-US" sz="2499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 «</a:t>
            </a:r>
            <a:r>
              <a:rPr lang="en-US" sz="2499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проблемы</a:t>
            </a:r>
            <a:r>
              <a:rPr lang="en-US" sz="2499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» </a:t>
            </a:r>
            <a:r>
              <a:rPr lang="en-US" sz="2499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темы</a:t>
            </a:r>
            <a:endParaRPr sz="1400" b="0" i="0" u="none" strike="noStrike" cap="none" dirty="0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6033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/>
        </p:nvSpPr>
        <p:spPr>
          <a:xfrm>
            <a:off x="1028700" y="1298925"/>
            <a:ext cx="125586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генерация</a:t>
            </a:r>
            <a:r>
              <a:rPr lang="en-US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иде</a:t>
            </a:r>
            <a:r>
              <a:rPr lang="en-US" sz="6821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1028700" y="2426173"/>
            <a:ext cx="113460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None/>
            </a:pPr>
            <a:r>
              <a:rPr lang="en-US" sz="28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Поиск и выбор эффективного решения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1028700" y="4136050"/>
            <a:ext cx="16014300" cy="292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None/>
            </a:pPr>
            <a:r>
              <a:rPr lang="en-US" sz="3399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Концепция</a:t>
            </a:r>
            <a:r>
              <a:rPr lang="en-US" sz="3399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приложение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которое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анализирует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состояние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глаз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пользователя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предупреждает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его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о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возможных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нарушениях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покраснения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) и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выдает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рекомендацию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сколько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времени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еще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можно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работать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компьютером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или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рекомендует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сделать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перерыв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300" i="0" u="none" strike="noStrike" cap="none" dirty="0">
              <a:solidFill>
                <a:schemeClr val="lt1"/>
              </a:solidFill>
            </a:endParaRPr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3931" y="299425"/>
            <a:ext cx="3783646" cy="34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797775">
            <a:off x="210317" y="7969585"/>
            <a:ext cx="2413891" cy="2203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/>
        </p:nvSpPr>
        <p:spPr>
          <a:xfrm>
            <a:off x="10403146" y="671512"/>
            <a:ext cx="7149512" cy="35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Информативный слайд (не для заполнения)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0"/>
          <p:cNvSpPr txBox="1"/>
          <p:nvPr/>
        </p:nvSpPr>
        <p:spPr>
          <a:xfrm>
            <a:off x="1274983" y="2051626"/>
            <a:ext cx="138375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целеполагание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p20"/>
          <p:cNvSpPr txBox="1"/>
          <p:nvPr/>
        </p:nvSpPr>
        <p:spPr>
          <a:xfrm>
            <a:off x="1274983" y="3178873"/>
            <a:ext cx="113460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Постановка целей и задач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" name="Google Shape;162;p20"/>
          <p:cNvGrpSpPr/>
          <p:nvPr/>
        </p:nvGrpSpPr>
        <p:grpSpPr>
          <a:xfrm>
            <a:off x="10028050" y="3443025"/>
            <a:ext cx="6290147" cy="5955961"/>
            <a:chOff x="12700" y="19050"/>
            <a:chExt cx="3191510" cy="2789155"/>
          </a:xfrm>
        </p:grpSpPr>
        <p:sp>
          <p:nvSpPr>
            <p:cNvPr id="163" name="Google Shape;163;p20"/>
            <p:cNvSpPr/>
            <p:nvPr/>
          </p:nvSpPr>
          <p:spPr>
            <a:xfrm>
              <a:off x="19050" y="223520"/>
              <a:ext cx="3178810" cy="2578335"/>
            </a:xfrm>
            <a:custGeom>
              <a:avLst/>
              <a:gdLst/>
              <a:ahLst/>
              <a:cxnLst/>
              <a:rect l="l" t="t" r="r" b="b"/>
              <a:pathLst>
                <a:path w="3178810" h="2578335" extrusionOk="0">
                  <a:moveTo>
                    <a:pt x="0" y="11430"/>
                  </a:moveTo>
                  <a:cubicBezTo>
                    <a:pt x="0" y="11430"/>
                    <a:pt x="2540" y="340360"/>
                    <a:pt x="2540" y="749300"/>
                  </a:cubicBezTo>
                  <a:cubicBezTo>
                    <a:pt x="2540" y="1020913"/>
                    <a:pt x="7620" y="1397235"/>
                    <a:pt x="7620" y="1657585"/>
                  </a:cubicBezTo>
                  <a:cubicBezTo>
                    <a:pt x="7620" y="1851895"/>
                    <a:pt x="16510" y="2250675"/>
                    <a:pt x="21590" y="2442445"/>
                  </a:cubicBezTo>
                  <a:lnTo>
                    <a:pt x="130810" y="2556745"/>
                  </a:lnTo>
                  <a:cubicBezTo>
                    <a:pt x="275590" y="2564365"/>
                    <a:pt x="543560" y="2578335"/>
                    <a:pt x="793750" y="2578335"/>
                  </a:cubicBezTo>
                  <a:lnTo>
                    <a:pt x="3178810" y="2578335"/>
                  </a:lnTo>
                  <a:lnTo>
                    <a:pt x="3178810" y="693420"/>
                  </a:lnTo>
                  <a:cubicBezTo>
                    <a:pt x="3178810" y="318770"/>
                    <a:pt x="3169920" y="41910"/>
                    <a:pt x="3169920" y="41910"/>
                  </a:cubicBezTo>
                  <a:cubicBezTo>
                    <a:pt x="3014980" y="21590"/>
                    <a:pt x="2858770" y="11430"/>
                    <a:pt x="2701290" y="12700"/>
                  </a:cubicBezTo>
                  <a:cubicBezTo>
                    <a:pt x="2428240" y="12700"/>
                    <a:pt x="1179830" y="21590"/>
                    <a:pt x="929640" y="12700"/>
                  </a:cubicBezTo>
                  <a:cubicBezTo>
                    <a:pt x="594360" y="0"/>
                    <a:pt x="0" y="11430"/>
                    <a:pt x="0" y="114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0"/>
            <p:cNvSpPr/>
            <p:nvPr/>
          </p:nvSpPr>
          <p:spPr>
            <a:xfrm>
              <a:off x="12700" y="217170"/>
              <a:ext cx="3191510" cy="2591035"/>
            </a:xfrm>
            <a:custGeom>
              <a:avLst/>
              <a:gdLst/>
              <a:ahLst/>
              <a:cxnLst/>
              <a:rect l="l" t="t" r="r" b="b"/>
              <a:pathLst>
                <a:path w="3191510" h="2591035" extrusionOk="0">
                  <a:moveTo>
                    <a:pt x="3191510" y="2591035"/>
                  </a:moveTo>
                  <a:lnTo>
                    <a:pt x="800100" y="2591035"/>
                  </a:lnTo>
                  <a:cubicBezTo>
                    <a:pt x="547370" y="2591035"/>
                    <a:pt x="270510" y="2577065"/>
                    <a:pt x="137160" y="2569445"/>
                  </a:cubicBezTo>
                  <a:lnTo>
                    <a:pt x="134620" y="2569445"/>
                  </a:lnTo>
                  <a:lnTo>
                    <a:pt x="21590" y="2451335"/>
                  </a:lnTo>
                  <a:lnTo>
                    <a:pt x="21590" y="2448795"/>
                  </a:lnTo>
                  <a:cubicBezTo>
                    <a:pt x="16510" y="2245595"/>
                    <a:pt x="7620" y="1851895"/>
                    <a:pt x="7620" y="1663935"/>
                  </a:cubicBezTo>
                  <a:cubicBezTo>
                    <a:pt x="7620" y="1548365"/>
                    <a:pt x="6350" y="1371835"/>
                    <a:pt x="5080" y="1209341"/>
                  </a:cubicBezTo>
                  <a:cubicBezTo>
                    <a:pt x="3810" y="1080124"/>
                    <a:pt x="2540" y="933940"/>
                    <a:pt x="2540" y="755650"/>
                  </a:cubicBezTo>
                  <a:cubicBezTo>
                    <a:pt x="2540" y="351790"/>
                    <a:pt x="0" y="21590"/>
                    <a:pt x="0" y="17780"/>
                  </a:cubicBezTo>
                  <a:lnTo>
                    <a:pt x="0" y="11430"/>
                  </a:lnTo>
                  <a:lnTo>
                    <a:pt x="6350" y="11430"/>
                  </a:lnTo>
                  <a:cubicBezTo>
                    <a:pt x="12700" y="11430"/>
                    <a:pt x="604520" y="0"/>
                    <a:pt x="935990" y="12700"/>
                  </a:cubicBezTo>
                  <a:cubicBezTo>
                    <a:pt x="1121410" y="19050"/>
                    <a:pt x="1852930" y="16510"/>
                    <a:pt x="2338070" y="13970"/>
                  </a:cubicBezTo>
                  <a:cubicBezTo>
                    <a:pt x="2503170" y="12700"/>
                    <a:pt x="2637790" y="12700"/>
                    <a:pt x="2707640" y="12700"/>
                  </a:cubicBezTo>
                  <a:cubicBezTo>
                    <a:pt x="2861310" y="11430"/>
                    <a:pt x="3020060" y="21590"/>
                    <a:pt x="3177540" y="41910"/>
                  </a:cubicBezTo>
                  <a:lnTo>
                    <a:pt x="3182620" y="43180"/>
                  </a:lnTo>
                  <a:lnTo>
                    <a:pt x="3182620" y="48260"/>
                  </a:lnTo>
                  <a:cubicBezTo>
                    <a:pt x="3182620" y="50800"/>
                    <a:pt x="3191510" y="328930"/>
                    <a:pt x="3191510" y="699770"/>
                  </a:cubicBezTo>
                  <a:lnTo>
                    <a:pt x="3191510" y="2591035"/>
                  </a:lnTo>
                  <a:close/>
                  <a:moveTo>
                    <a:pt x="139700" y="2556745"/>
                  </a:moveTo>
                  <a:cubicBezTo>
                    <a:pt x="273050" y="2564365"/>
                    <a:pt x="548640" y="2578335"/>
                    <a:pt x="800100" y="2578335"/>
                  </a:cubicBezTo>
                  <a:lnTo>
                    <a:pt x="3178810" y="2578335"/>
                  </a:lnTo>
                  <a:lnTo>
                    <a:pt x="3178810" y="699770"/>
                  </a:lnTo>
                  <a:cubicBezTo>
                    <a:pt x="3178810" y="358140"/>
                    <a:pt x="3171190" y="93980"/>
                    <a:pt x="3169920" y="53340"/>
                  </a:cubicBezTo>
                  <a:cubicBezTo>
                    <a:pt x="3014980" y="33020"/>
                    <a:pt x="2858770" y="24130"/>
                    <a:pt x="2707640" y="25400"/>
                  </a:cubicBezTo>
                  <a:cubicBezTo>
                    <a:pt x="2637790" y="25400"/>
                    <a:pt x="2503170" y="27940"/>
                    <a:pt x="2338070" y="26670"/>
                  </a:cubicBezTo>
                  <a:cubicBezTo>
                    <a:pt x="1828800" y="22860"/>
                    <a:pt x="1304290" y="22860"/>
                    <a:pt x="935990" y="25400"/>
                  </a:cubicBezTo>
                  <a:cubicBezTo>
                    <a:pt x="622300" y="27940"/>
                    <a:pt x="77470" y="22860"/>
                    <a:pt x="12700" y="24130"/>
                  </a:cubicBezTo>
                  <a:cubicBezTo>
                    <a:pt x="12700" y="71120"/>
                    <a:pt x="15240" y="382270"/>
                    <a:pt x="15240" y="755650"/>
                  </a:cubicBezTo>
                  <a:cubicBezTo>
                    <a:pt x="15240" y="933939"/>
                    <a:pt x="16510" y="1080124"/>
                    <a:pt x="17780" y="1209341"/>
                  </a:cubicBezTo>
                  <a:cubicBezTo>
                    <a:pt x="19050" y="1371835"/>
                    <a:pt x="20320" y="1548365"/>
                    <a:pt x="20320" y="1663935"/>
                  </a:cubicBezTo>
                  <a:cubicBezTo>
                    <a:pt x="20320" y="1850625"/>
                    <a:pt x="29210" y="2241785"/>
                    <a:pt x="34290" y="2446255"/>
                  </a:cubicBezTo>
                  <a:lnTo>
                    <a:pt x="139700" y="2556745"/>
                  </a:lnTo>
                  <a:close/>
                  <a:moveTo>
                    <a:pt x="139700" y="2556745"/>
                  </a:moveTo>
                  <a:lnTo>
                    <a:pt x="133350" y="2431015"/>
                  </a:lnTo>
                  <a:lnTo>
                    <a:pt x="34290" y="2444985"/>
                  </a:lnTo>
                  <a:lnTo>
                    <a:pt x="139700" y="25567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299720" y="19050"/>
              <a:ext cx="617220" cy="304800"/>
            </a:xfrm>
            <a:custGeom>
              <a:avLst/>
              <a:gdLst/>
              <a:ahLst/>
              <a:cxnLst/>
              <a:rect l="l" t="t" r="r" b="b"/>
              <a:pathLst>
                <a:path w="617220" h="304800" extrusionOk="0">
                  <a:moveTo>
                    <a:pt x="600710" y="0"/>
                  </a:moveTo>
                  <a:lnTo>
                    <a:pt x="617220" y="77470"/>
                  </a:lnTo>
                  <a:lnTo>
                    <a:pt x="600710" y="190500"/>
                  </a:lnTo>
                  <a:lnTo>
                    <a:pt x="589280" y="297180"/>
                  </a:lnTo>
                  <a:lnTo>
                    <a:pt x="5080" y="304800"/>
                  </a:lnTo>
                  <a:lnTo>
                    <a:pt x="5080" y="255270"/>
                  </a:lnTo>
                  <a:lnTo>
                    <a:pt x="16510" y="148590"/>
                  </a:lnTo>
                  <a:lnTo>
                    <a:pt x="0" y="21590"/>
                  </a:lnTo>
                  <a:lnTo>
                    <a:pt x="6007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6" name="Google Shape;166;p20"/>
          <p:cNvSpPr txBox="1"/>
          <p:nvPr/>
        </p:nvSpPr>
        <p:spPr>
          <a:xfrm>
            <a:off x="10200325" y="4054375"/>
            <a:ext cx="5976000" cy="53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r>
              <a:rPr lang="en-US" sz="1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 (Specific/конкретная):</a:t>
            </a:r>
            <a:r>
              <a:rPr lang="en-US" sz="1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Увеличить количество активных пользователей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endParaRPr sz="1799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r>
              <a:rPr lang="en-US" sz="1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 (Measurable/измеримая)</a:t>
            </a:r>
            <a:r>
              <a:rPr lang="en-US" sz="1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 Рост количества активных пользователей на 15%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endParaRPr sz="1799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r>
              <a:rPr lang="en-US" sz="1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А (Achievable/достижимая)</a:t>
            </a:r>
            <a:r>
              <a:rPr lang="en-US" sz="1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 В данном случае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endParaRPr sz="1799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r>
              <a:rPr lang="en-US" sz="1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 (Relevant/значимая):</a:t>
            </a:r>
            <a:r>
              <a:rPr lang="en-US" sz="1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От роста активных пользователей зависит популярность приложения, а также финансовые ресурсы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endParaRPr sz="1799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r>
              <a:rPr lang="en-US" sz="1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 (Time bound/ограниченная во времени): </a:t>
            </a:r>
            <a:r>
              <a:rPr lang="en-US" sz="1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Время на достижение цели - полгода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endParaRPr sz="1799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" name="Google Shape;167;p20"/>
          <p:cNvSpPr txBox="1"/>
          <p:nvPr/>
        </p:nvSpPr>
        <p:spPr>
          <a:xfrm>
            <a:off x="1274983" y="5178323"/>
            <a:ext cx="6981300" cy="3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Цель проекта по SMART: </a:t>
            </a:r>
            <a:endParaRPr sz="35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Увеличить количество пользователей заинтересованных в здоровом дистанционном обучении (онлайн-курсы, лекции) на 15 % за полгода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8" name="Google Shape;16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797765">
            <a:off x="15429775" y="952648"/>
            <a:ext cx="1533203" cy="1399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799" y="8736821"/>
            <a:ext cx="3411648" cy="155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/>
          <p:nvPr/>
        </p:nvSpPr>
        <p:spPr>
          <a:xfrm>
            <a:off x="3100298" y="4545964"/>
            <a:ext cx="1143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написать приложение, подключить искусственный интеллект</a:t>
            </a:r>
            <a:endParaRPr sz="21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5" name="Google Shape;175;p21"/>
          <p:cNvGrpSpPr/>
          <p:nvPr/>
        </p:nvGrpSpPr>
        <p:grpSpPr>
          <a:xfrm>
            <a:off x="1402827" y="4282522"/>
            <a:ext cx="1055521" cy="1078909"/>
            <a:chOff x="2671" y="0"/>
            <a:chExt cx="1191736" cy="1192956"/>
          </a:xfrm>
        </p:grpSpPr>
        <p:sp>
          <p:nvSpPr>
            <p:cNvPr id="176" name="Google Shape;176;p21"/>
            <p:cNvSpPr/>
            <p:nvPr/>
          </p:nvSpPr>
          <p:spPr>
            <a:xfrm>
              <a:off x="2671" y="0"/>
              <a:ext cx="1191736" cy="119295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1"/>
            <p:cNvSpPr txBox="1"/>
            <p:nvPr/>
          </p:nvSpPr>
          <p:spPr>
            <a:xfrm>
              <a:off x="244118" y="154643"/>
              <a:ext cx="708900" cy="615900"/>
            </a:xfrm>
            <a:prstGeom prst="rect">
              <a:avLst/>
            </a:pr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18"/>
                <a:buFont typeface="Arial"/>
                <a:buNone/>
              </a:pPr>
              <a:r>
                <a:rPr lang="en-US" sz="3618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✔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" name="Google Shape;178;p21"/>
          <p:cNvSpPr/>
          <p:nvPr/>
        </p:nvSpPr>
        <p:spPr>
          <a:xfrm>
            <a:off x="2915685" y="4204925"/>
            <a:ext cx="11654331" cy="1085209"/>
          </a:xfrm>
          <a:custGeom>
            <a:avLst/>
            <a:gdLst/>
            <a:ahLst/>
            <a:cxnLst/>
            <a:rect l="l" t="t" r="r" b="b"/>
            <a:pathLst>
              <a:path w="60541979" h="5565176" extrusionOk="0">
                <a:moveTo>
                  <a:pt x="0" y="0"/>
                </a:moveTo>
                <a:lnTo>
                  <a:pt x="0" y="5565176"/>
                </a:lnTo>
                <a:lnTo>
                  <a:pt x="60541979" y="5565176"/>
                </a:lnTo>
                <a:lnTo>
                  <a:pt x="60541979" y="0"/>
                </a:lnTo>
                <a:lnTo>
                  <a:pt x="0" y="0"/>
                </a:lnTo>
                <a:close/>
                <a:moveTo>
                  <a:pt x="60481015" y="5504216"/>
                </a:moveTo>
                <a:lnTo>
                  <a:pt x="59690" y="5504216"/>
                </a:lnTo>
                <a:lnTo>
                  <a:pt x="59690" y="59690"/>
                </a:lnTo>
                <a:lnTo>
                  <a:pt x="60481015" y="59690"/>
                </a:lnTo>
                <a:lnTo>
                  <a:pt x="60481015" y="55042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grpSp>
        <p:nvGrpSpPr>
          <p:cNvPr id="179" name="Google Shape;179;p21"/>
          <p:cNvGrpSpPr/>
          <p:nvPr/>
        </p:nvGrpSpPr>
        <p:grpSpPr>
          <a:xfrm>
            <a:off x="1402827" y="5466729"/>
            <a:ext cx="1055521" cy="1078909"/>
            <a:chOff x="2671" y="0"/>
            <a:chExt cx="1191736" cy="1192956"/>
          </a:xfrm>
        </p:grpSpPr>
        <p:sp>
          <p:nvSpPr>
            <p:cNvPr id="180" name="Google Shape;180;p21"/>
            <p:cNvSpPr/>
            <p:nvPr/>
          </p:nvSpPr>
          <p:spPr>
            <a:xfrm>
              <a:off x="2671" y="0"/>
              <a:ext cx="1191736" cy="119295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1"/>
            <p:cNvSpPr txBox="1"/>
            <p:nvPr/>
          </p:nvSpPr>
          <p:spPr>
            <a:xfrm>
              <a:off x="244118" y="154643"/>
              <a:ext cx="708900" cy="615900"/>
            </a:xfrm>
            <a:prstGeom prst="rect">
              <a:avLst/>
            </a:pr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18"/>
                <a:buFont typeface="Arial"/>
                <a:buNone/>
              </a:pPr>
              <a:r>
                <a:rPr lang="en-US" sz="3618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✔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2" name="Google Shape;182;p21"/>
          <p:cNvSpPr/>
          <p:nvPr/>
        </p:nvSpPr>
        <p:spPr>
          <a:xfrm>
            <a:off x="2864925" y="5464864"/>
            <a:ext cx="11664944" cy="1085209"/>
          </a:xfrm>
          <a:custGeom>
            <a:avLst/>
            <a:gdLst/>
            <a:ahLst/>
            <a:cxnLst/>
            <a:rect l="l" t="t" r="r" b="b"/>
            <a:pathLst>
              <a:path w="60597114" h="5565176" extrusionOk="0">
                <a:moveTo>
                  <a:pt x="0" y="0"/>
                </a:moveTo>
                <a:lnTo>
                  <a:pt x="0" y="5565176"/>
                </a:lnTo>
                <a:lnTo>
                  <a:pt x="60597114" y="5565176"/>
                </a:lnTo>
                <a:lnTo>
                  <a:pt x="60597114" y="0"/>
                </a:lnTo>
                <a:lnTo>
                  <a:pt x="0" y="0"/>
                </a:lnTo>
                <a:close/>
                <a:moveTo>
                  <a:pt x="60536156" y="5504216"/>
                </a:moveTo>
                <a:lnTo>
                  <a:pt x="59690" y="5504216"/>
                </a:lnTo>
                <a:lnTo>
                  <a:pt x="59690" y="59690"/>
                </a:lnTo>
                <a:lnTo>
                  <a:pt x="60536156" y="59690"/>
                </a:lnTo>
                <a:lnTo>
                  <a:pt x="60536156" y="55042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83" name="Google Shape;183;p21"/>
          <p:cNvSpPr txBox="1"/>
          <p:nvPr/>
        </p:nvSpPr>
        <p:spPr>
          <a:xfrm>
            <a:off x="3120420" y="5813826"/>
            <a:ext cx="930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протестировать приложение и доработать его</a:t>
            </a:r>
            <a:endParaRPr sz="2100" b="0" i="0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4" name="Google Shape;184;p21"/>
          <p:cNvGrpSpPr/>
          <p:nvPr/>
        </p:nvGrpSpPr>
        <p:grpSpPr>
          <a:xfrm>
            <a:off x="1413331" y="6652799"/>
            <a:ext cx="1055521" cy="1078909"/>
            <a:chOff x="2671" y="0"/>
            <a:chExt cx="1191736" cy="1192956"/>
          </a:xfrm>
        </p:grpSpPr>
        <p:sp>
          <p:nvSpPr>
            <p:cNvPr id="185" name="Google Shape;185;p21"/>
            <p:cNvSpPr/>
            <p:nvPr/>
          </p:nvSpPr>
          <p:spPr>
            <a:xfrm>
              <a:off x="2671" y="0"/>
              <a:ext cx="1191736" cy="119295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1"/>
            <p:cNvSpPr txBox="1"/>
            <p:nvPr/>
          </p:nvSpPr>
          <p:spPr>
            <a:xfrm>
              <a:off x="244118" y="154643"/>
              <a:ext cx="708900" cy="615900"/>
            </a:xfrm>
            <a:prstGeom prst="rect">
              <a:avLst/>
            </a:pr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18"/>
                <a:buFont typeface="Arial"/>
                <a:buNone/>
              </a:pPr>
              <a:r>
                <a:rPr lang="en-US" sz="3618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✔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7" name="Google Shape;187;p21"/>
          <p:cNvSpPr/>
          <p:nvPr/>
        </p:nvSpPr>
        <p:spPr>
          <a:xfrm>
            <a:off x="2885934" y="6650935"/>
            <a:ext cx="11643716" cy="1085209"/>
          </a:xfrm>
          <a:custGeom>
            <a:avLst/>
            <a:gdLst/>
            <a:ahLst/>
            <a:cxnLst/>
            <a:rect l="l" t="t" r="r" b="b"/>
            <a:pathLst>
              <a:path w="60486838" h="5565176" extrusionOk="0">
                <a:moveTo>
                  <a:pt x="0" y="0"/>
                </a:moveTo>
                <a:lnTo>
                  <a:pt x="0" y="5565176"/>
                </a:lnTo>
                <a:lnTo>
                  <a:pt x="60486838" y="5565176"/>
                </a:lnTo>
                <a:lnTo>
                  <a:pt x="60486838" y="0"/>
                </a:lnTo>
                <a:lnTo>
                  <a:pt x="0" y="0"/>
                </a:lnTo>
                <a:close/>
                <a:moveTo>
                  <a:pt x="60425881" y="5504216"/>
                </a:moveTo>
                <a:lnTo>
                  <a:pt x="59690" y="5504216"/>
                </a:lnTo>
                <a:lnTo>
                  <a:pt x="59690" y="59690"/>
                </a:lnTo>
                <a:lnTo>
                  <a:pt x="60425881" y="59690"/>
                </a:lnTo>
                <a:lnTo>
                  <a:pt x="60425881" y="55042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88" name="Google Shape;188;p21"/>
          <p:cNvSpPr txBox="1"/>
          <p:nvPr/>
        </p:nvSpPr>
        <p:spPr>
          <a:xfrm>
            <a:off x="1174762" y="1669273"/>
            <a:ext cx="138375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целеполагание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" name="Google Shape;189;p21"/>
          <p:cNvSpPr txBox="1"/>
          <p:nvPr/>
        </p:nvSpPr>
        <p:spPr>
          <a:xfrm>
            <a:off x="1174762" y="2796520"/>
            <a:ext cx="113460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Постановка целей и задач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1"/>
          <p:cNvSpPr txBox="1"/>
          <p:nvPr/>
        </p:nvSpPr>
        <p:spPr>
          <a:xfrm>
            <a:off x="1174762" y="3245063"/>
            <a:ext cx="159843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3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Задачи проекта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1" name="Google Shape;191;p21"/>
          <p:cNvGrpSpPr/>
          <p:nvPr/>
        </p:nvGrpSpPr>
        <p:grpSpPr>
          <a:xfrm>
            <a:off x="1402827" y="7838870"/>
            <a:ext cx="1055521" cy="1078909"/>
            <a:chOff x="2671" y="0"/>
            <a:chExt cx="1191736" cy="1192956"/>
          </a:xfrm>
        </p:grpSpPr>
        <p:sp>
          <p:nvSpPr>
            <p:cNvPr id="192" name="Google Shape;192;p21"/>
            <p:cNvSpPr/>
            <p:nvPr/>
          </p:nvSpPr>
          <p:spPr>
            <a:xfrm>
              <a:off x="2671" y="0"/>
              <a:ext cx="1191736" cy="119295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1"/>
            <p:cNvSpPr txBox="1"/>
            <p:nvPr/>
          </p:nvSpPr>
          <p:spPr>
            <a:xfrm>
              <a:off x="244118" y="154643"/>
              <a:ext cx="708900" cy="615900"/>
            </a:xfrm>
            <a:prstGeom prst="rect">
              <a:avLst/>
            </a:pr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18"/>
                <a:buFont typeface="Arial"/>
                <a:buNone/>
              </a:pPr>
              <a:r>
                <a:rPr lang="en-US" sz="3618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✔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21"/>
          <p:cNvSpPr/>
          <p:nvPr/>
        </p:nvSpPr>
        <p:spPr>
          <a:xfrm>
            <a:off x="2875429" y="7837005"/>
            <a:ext cx="11664944" cy="1085209"/>
          </a:xfrm>
          <a:custGeom>
            <a:avLst/>
            <a:gdLst/>
            <a:ahLst/>
            <a:cxnLst/>
            <a:rect l="l" t="t" r="r" b="b"/>
            <a:pathLst>
              <a:path w="60597114" h="5565176" extrusionOk="0">
                <a:moveTo>
                  <a:pt x="0" y="0"/>
                </a:moveTo>
                <a:lnTo>
                  <a:pt x="0" y="5565176"/>
                </a:lnTo>
                <a:lnTo>
                  <a:pt x="60597114" y="5565176"/>
                </a:lnTo>
                <a:lnTo>
                  <a:pt x="60597114" y="0"/>
                </a:lnTo>
                <a:lnTo>
                  <a:pt x="0" y="0"/>
                </a:lnTo>
                <a:close/>
                <a:moveTo>
                  <a:pt x="60536156" y="5504216"/>
                </a:moveTo>
                <a:lnTo>
                  <a:pt x="59690" y="5504216"/>
                </a:lnTo>
                <a:lnTo>
                  <a:pt x="59690" y="59690"/>
                </a:lnTo>
                <a:lnTo>
                  <a:pt x="60536156" y="59690"/>
                </a:lnTo>
                <a:lnTo>
                  <a:pt x="60536156" y="55042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95" name="Google Shape;195;p21"/>
          <p:cNvSpPr txBox="1"/>
          <p:nvPr/>
        </p:nvSpPr>
        <p:spPr>
          <a:xfrm>
            <a:off x="3100285" y="8188982"/>
            <a:ext cx="1033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продвигать приложение среди ЦА</a:t>
            </a:r>
            <a:endParaRPr sz="1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1"/>
          <p:cNvSpPr txBox="1"/>
          <p:nvPr/>
        </p:nvSpPr>
        <p:spPr>
          <a:xfrm>
            <a:off x="3120420" y="7001409"/>
            <a:ext cx="930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выпустить приложение</a:t>
            </a:r>
            <a:endParaRPr sz="21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102100" y="-1724"/>
            <a:ext cx="4014177" cy="233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"/>
          <p:cNvSpPr txBox="1"/>
          <p:nvPr/>
        </p:nvSpPr>
        <p:spPr>
          <a:xfrm>
            <a:off x="1028700" y="482851"/>
            <a:ext cx="12399300" cy="101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ru-RU" sz="6021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</a:t>
            </a:r>
            <a:r>
              <a:rPr lang="en-US" sz="6021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охожие</a:t>
            </a:r>
            <a:r>
              <a:rPr lang="en-US" sz="6021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21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продукты</a:t>
            </a:r>
            <a:endParaRPr sz="6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p23"/>
          <p:cNvSpPr txBox="1"/>
          <p:nvPr/>
        </p:nvSpPr>
        <p:spPr>
          <a:xfrm>
            <a:off x="1028700" y="1959673"/>
            <a:ext cx="11346000" cy="15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600" b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Cradle, </a:t>
            </a:r>
            <a:r>
              <a:rPr lang="en-US" sz="26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с помощью которого пользователи смогут диагностировать ранние стадии заболевания глаз. (обучена распознавать только заболевания глаз)</a:t>
            </a:r>
            <a:endParaRPr sz="2900" i="0" u="none" strike="noStrike" cap="none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218" name="Google Shape;218;p23"/>
          <p:cNvSpPr txBox="1"/>
          <p:nvPr/>
        </p:nvSpPr>
        <p:spPr>
          <a:xfrm>
            <a:off x="997600" y="3672623"/>
            <a:ext cx="11346000" cy="15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600" b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Eye Relax,</a:t>
            </a:r>
            <a:r>
              <a:rPr lang="en-US" sz="26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 она напомнит о том, когда стоит сделать перерыв и поможет сохранить зрение. (работает как таймер)</a:t>
            </a:r>
            <a:endParaRPr sz="43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endParaRPr sz="2600" b="1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23"/>
          <p:cNvSpPr txBox="1"/>
          <p:nvPr/>
        </p:nvSpPr>
        <p:spPr>
          <a:xfrm>
            <a:off x="997600" y="7026725"/>
            <a:ext cx="98502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Проанализировав похожие приложения, я сделал вывод, что точных аналогов моего приложения еще нет, и идея моего проекта является уникальной и актуальной.</a:t>
            </a:r>
            <a:endParaRPr sz="32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23"/>
          <p:cNvSpPr txBox="1"/>
          <p:nvPr/>
        </p:nvSpPr>
        <p:spPr>
          <a:xfrm>
            <a:off x="1181100" y="5624801"/>
            <a:ext cx="12399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endParaRPr sz="6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3"/>
          <p:cNvSpPr txBox="1"/>
          <p:nvPr/>
        </p:nvSpPr>
        <p:spPr>
          <a:xfrm>
            <a:off x="1028700" y="5777201"/>
            <a:ext cx="1239930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</a:t>
            </a:r>
            <a:r>
              <a:rPr lang="en-US" sz="6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ывод</a:t>
            </a:r>
            <a:endParaRPr sz="60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2" name="Google Shape;2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9225" y="1"/>
            <a:ext cx="5315176" cy="391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76450" y="6979376"/>
            <a:ext cx="5652408" cy="3281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449</Words>
  <Application>Microsoft Office PowerPoint</Application>
  <PresentationFormat>Произвольный</PresentationFormat>
  <Paragraphs>75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Calibri</vt:lpstr>
      <vt:lpstr>Arial</vt:lpstr>
      <vt:lpstr>Montserrat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5</cp:revision>
  <dcterms:modified xsi:type="dcterms:W3CDTF">2023-11-13T18:00:32Z</dcterms:modified>
</cp:coreProperties>
</file>